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88" r:id="rId11"/>
    <p:sldId id="265" r:id="rId12"/>
    <p:sldId id="268" r:id="rId13"/>
    <p:sldId id="277" r:id="rId14"/>
    <p:sldId id="266" r:id="rId15"/>
    <p:sldId id="269" r:id="rId16"/>
    <p:sldId id="273" r:id="rId17"/>
    <p:sldId id="281" r:id="rId18"/>
    <p:sldId id="287" r:id="rId19"/>
    <p:sldId id="279" r:id="rId20"/>
    <p:sldId id="274" r:id="rId21"/>
    <p:sldId id="275" r:id="rId22"/>
    <p:sldId id="276" r:id="rId23"/>
    <p:sldId id="285" r:id="rId24"/>
    <p:sldId id="286" r:id="rId25"/>
    <p:sldId id="27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96" autoAdjust="0"/>
  </p:normalViewPr>
  <p:slideViewPr>
    <p:cSldViewPr>
      <p:cViewPr varScale="1">
        <p:scale>
          <a:sx n="66" d="100"/>
          <a:sy n="66" d="100"/>
        </p:scale>
        <p:origin x="-1291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27D9B-B5A0-484F-80B5-71E84325988D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24EE9-DE34-4FE2-BDCC-3E7938A6A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4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24EE9-DE34-4FE2-BDCC-3E7938A6A0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02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A9C0955-4AF3-4D84-8CE4-348203ECBDFA}" type="datetimeFigureOut">
              <a:rPr lang="en-US" smtClean="0"/>
              <a:t>8/3/2016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00D04FC-E04C-4B51-B2BF-8E6AEFA638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askabiologist.asu.edu/receptors-and-cell-surface-markers" TargetMode="External"/><Relationship Id="rId3" Type="http://schemas.openxmlformats.org/officeDocument/2006/relationships/hyperlink" Target="http://www.medicalnewstoday.com/articles/288356.php" TargetMode="External"/><Relationship Id="rId7" Type="http://schemas.openxmlformats.org/officeDocument/2006/relationships/hyperlink" Target="https://en.wikipedia.org/wiki/Prostaglandin_E2" TargetMode="External"/><Relationship Id="rId2" Type="http://schemas.openxmlformats.org/officeDocument/2006/relationships/hyperlink" Target="http://www.medicalnewstoday.com/articles/149109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Lipopolysaccharide#Functions_in_bacteria" TargetMode="External"/><Relationship Id="rId5" Type="http://schemas.openxmlformats.org/officeDocument/2006/relationships/hyperlink" Target="http://www.medscape.com/viewarticle/775401" TargetMode="External"/><Relationship Id="rId4" Type="http://schemas.openxmlformats.org/officeDocument/2006/relationships/hyperlink" Target="http://web.mit.edu/cgr/research.html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simpsons.wikia.com/wiki/Woo_Hoo" TargetMode="External"/><Relationship Id="rId13" Type="http://schemas.openxmlformats.org/officeDocument/2006/relationships/hyperlink" Target="http://animal-dream.com/monkey.html" TargetMode="External"/><Relationship Id="rId18" Type="http://schemas.openxmlformats.org/officeDocument/2006/relationships/hyperlink" Target="http://knowyourmeme.com/photos/930538-fairly-odd-parents" TargetMode="External"/><Relationship Id="rId3" Type="http://schemas.openxmlformats.org/officeDocument/2006/relationships/hyperlink" Target="http://www.getwestlondon.co.uk/news/west-london-news/dont-suffer-period-pain-silence-11014708" TargetMode="External"/><Relationship Id="rId7" Type="http://schemas.openxmlformats.org/officeDocument/2006/relationships/hyperlink" Target="http://joyreactor.com/post/425188" TargetMode="External"/><Relationship Id="rId12" Type="http://schemas.openxmlformats.org/officeDocument/2006/relationships/hyperlink" Target="https://www.pinterest.com/explore/monkeys/" TargetMode="External"/><Relationship Id="rId17" Type="http://schemas.openxmlformats.org/officeDocument/2006/relationships/hyperlink" Target="http://www.kappit.com/tag/yasss-meme/" TargetMode="External"/><Relationship Id="rId2" Type="http://schemas.openxmlformats.org/officeDocument/2006/relationships/hyperlink" Target="http://www.medicalnewstoday.com/articles/149109.php" TargetMode="External"/><Relationship Id="rId16" Type="http://schemas.openxmlformats.org/officeDocument/2006/relationships/hyperlink" Target="https://www.researchgate.net/figure/8498787_fig3_Figure-1-The-artificial-riboregulator-system-used-to-control-post-transcriptional-ge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megenerator.net/instance/60001524" TargetMode="External"/><Relationship Id="rId11" Type="http://schemas.openxmlformats.org/officeDocument/2006/relationships/hyperlink" Target="http://www.wsj.com/articles/SB10000872396390443768804578036580428448760" TargetMode="External"/><Relationship Id="rId5" Type="http://schemas.openxmlformats.org/officeDocument/2006/relationships/hyperlink" Target="https://memegenerator.net/instance/32619347" TargetMode="External"/><Relationship Id="rId15" Type="http://schemas.openxmlformats.org/officeDocument/2006/relationships/hyperlink" Target="http://molbio.princeton.edu/labs/bassler/research" TargetMode="External"/><Relationship Id="rId10" Type="http://schemas.openxmlformats.org/officeDocument/2006/relationships/hyperlink" Target="http://www.christopherjamesclark.com/blog/low-carb-diets-decrease-inflammation/" TargetMode="External"/><Relationship Id="rId19" Type="http://schemas.openxmlformats.org/officeDocument/2006/relationships/hyperlink" Target="http://i.politicomments.com/sn" TargetMode="External"/><Relationship Id="rId4" Type="http://schemas.openxmlformats.org/officeDocument/2006/relationships/hyperlink" Target="http://knowyourmeme.com/memes/pony-reactions" TargetMode="External"/><Relationship Id="rId9" Type="http://schemas.openxmlformats.org/officeDocument/2006/relationships/hyperlink" Target="http://www.sinobiological.com/Cytokines-information-cytokine.html" TargetMode="External"/><Relationship Id="rId14" Type="http://schemas.openxmlformats.org/officeDocument/2006/relationships/hyperlink" Target="https://memegenerator.net/instance/56526751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Endometriosis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Nikka </a:t>
            </a:r>
            <a:r>
              <a:rPr lang="en-US" dirty="0" err="1" smtClean="0"/>
              <a:t>Gribanovsky</a:t>
            </a:r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72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"Inflammation is a driver of endometriosis. At some point, you've got to turn it off, and these compounds turn it off by working through the estrogen receptors." Benita </a:t>
            </a:r>
            <a:r>
              <a:rPr lang="en-US" dirty="0" err="1"/>
              <a:t>Katzenellenbogen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did they do this?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762" y="3733800"/>
            <a:ext cx="4692316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9504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US" sz="2500" dirty="0">
                <a:solidFill>
                  <a:schemeClr val="tx2"/>
                </a:solidFill>
              </a:rPr>
              <a:t>d</a:t>
            </a:r>
            <a:r>
              <a:rPr lang="en-US" sz="2500" dirty="0" smtClean="0">
                <a:solidFill>
                  <a:schemeClr val="tx2"/>
                </a:solidFill>
              </a:rPr>
              <a:t>rugs stopped </a:t>
            </a:r>
            <a:r>
              <a:rPr lang="en-US" sz="2500" dirty="0">
                <a:solidFill>
                  <a:schemeClr val="tx2"/>
                </a:solidFill>
              </a:rPr>
              <a:t>the growth of new neurons and the blood vessel </a:t>
            </a:r>
            <a:r>
              <a:rPr lang="en-US" sz="2500" dirty="0" smtClean="0">
                <a:solidFill>
                  <a:schemeClr val="tx2"/>
                </a:solidFill>
              </a:rPr>
              <a:t>support</a:t>
            </a:r>
          </a:p>
          <a:p>
            <a:pPr algn="ctr"/>
            <a:endParaRPr lang="en-US" sz="2500" dirty="0" smtClean="0">
              <a:solidFill>
                <a:schemeClr val="tx2"/>
              </a:solidFill>
            </a:endParaRPr>
          </a:p>
          <a:p>
            <a:pPr algn="ctr"/>
            <a:endParaRPr lang="en-US" sz="2500" dirty="0" smtClean="0">
              <a:solidFill>
                <a:schemeClr val="tx2"/>
              </a:solidFill>
            </a:endParaRPr>
          </a:p>
          <a:p>
            <a:pPr marL="109728" indent="0" algn="ctr">
              <a:buNone/>
            </a:pPr>
            <a:r>
              <a:rPr lang="en-US" sz="2500" dirty="0" smtClean="0">
                <a:solidFill>
                  <a:schemeClr val="tx2"/>
                </a:solidFill>
              </a:rPr>
              <a:t>stopping </a:t>
            </a:r>
            <a:r>
              <a:rPr lang="en-US" sz="2500" dirty="0">
                <a:solidFill>
                  <a:schemeClr val="tx2"/>
                </a:solidFill>
              </a:rPr>
              <a:t>or at least reducing the growth of </a:t>
            </a:r>
            <a:r>
              <a:rPr lang="en-US" sz="2500" dirty="0" smtClean="0">
                <a:solidFill>
                  <a:schemeClr val="tx2"/>
                </a:solidFill>
              </a:rPr>
              <a:t>endometrial </a:t>
            </a:r>
            <a:r>
              <a:rPr lang="en-US" sz="2500" dirty="0">
                <a:solidFill>
                  <a:schemeClr val="tx2"/>
                </a:solidFill>
              </a:rPr>
              <a:t>tissue within </a:t>
            </a:r>
            <a:r>
              <a:rPr lang="en-US" sz="2500" dirty="0" smtClean="0">
                <a:solidFill>
                  <a:schemeClr val="tx2"/>
                </a:solidFill>
              </a:rPr>
              <a:t>unnecessary locations</a:t>
            </a:r>
          </a:p>
          <a:p>
            <a:pPr marL="109728" indent="0" algn="ctr">
              <a:buNone/>
            </a:pPr>
            <a:endParaRPr lang="en-US" sz="2500" dirty="0" smtClean="0"/>
          </a:p>
          <a:p>
            <a:pPr marL="109728" indent="0" algn="ctr">
              <a:buNone/>
            </a:pPr>
            <a:endParaRPr lang="en-US" sz="25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371600"/>
          </a:xfrm>
        </p:spPr>
        <p:txBody>
          <a:bodyPr>
            <a:noAutofit/>
          </a:bodyPr>
          <a:lstStyle/>
          <a:p>
            <a:pPr algn="ctr"/>
            <a:r>
              <a:rPr lang="en-US" sz="4500" dirty="0" smtClean="0">
                <a:solidFill>
                  <a:schemeClr val="accent1"/>
                </a:solidFill>
              </a:rPr>
              <a:t>What did their </a:t>
            </a:r>
            <a:r>
              <a:rPr lang="en-US" sz="4500" dirty="0" smtClean="0">
                <a:solidFill>
                  <a:schemeClr val="accent1"/>
                </a:solidFill>
              </a:rPr>
              <a:t>Research </a:t>
            </a:r>
            <a:r>
              <a:rPr lang="en-US" sz="4500" dirty="0" smtClean="0">
                <a:solidFill>
                  <a:schemeClr val="accent1"/>
                </a:solidFill>
              </a:rPr>
              <a:t>Prove?</a:t>
            </a:r>
            <a:endParaRPr lang="en-US" sz="4500" dirty="0">
              <a:solidFill>
                <a:schemeClr val="accent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7432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962646"/>
            <a:ext cx="3657600" cy="94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800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829308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500" dirty="0"/>
              <a:t>D</a:t>
            </a:r>
            <a:r>
              <a:rPr lang="en-US" sz="3500" dirty="0" smtClean="0"/>
              <a:t>ecreased </a:t>
            </a:r>
            <a:r>
              <a:rPr lang="en-US" sz="3500" dirty="0"/>
              <a:t>I</a:t>
            </a:r>
            <a:r>
              <a:rPr lang="en-US" sz="3500" dirty="0" smtClean="0"/>
              <a:t>nflammation </a:t>
            </a:r>
          </a:p>
        </p:txBody>
      </p:sp>
      <p:sp>
        <p:nvSpPr>
          <p:cNvPr id="3" name="AutoShape 2" descr="Image result for decrease inflammati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505199"/>
            <a:ext cx="3505201" cy="228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33333"/>
            <a:ext cx="3810000" cy="1832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39182" y="3733800"/>
            <a:ext cx="388523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mice were overall healthier, including an increase in fertility</a:t>
            </a:r>
          </a:p>
          <a:p>
            <a:endParaRPr lang="en-US" sz="5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3340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>
                <a:solidFill>
                  <a:schemeClr val="tx2"/>
                </a:solidFill>
              </a:rPr>
              <a:t>What else did they learn?</a:t>
            </a:r>
            <a:endParaRPr lang="en-US" sz="5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49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0" y="1828800"/>
            <a:ext cx="49530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cytokines </a:t>
            </a:r>
            <a:r>
              <a:rPr lang="en-US" dirty="0" smtClean="0"/>
              <a:t>can cause inflammation if pathogens aren’t present</a:t>
            </a:r>
          </a:p>
          <a:p>
            <a:r>
              <a:rPr lang="en-US" dirty="0" smtClean="0"/>
              <a:t>That’s what happens in </a:t>
            </a:r>
            <a:r>
              <a:rPr lang="en-US" dirty="0" smtClean="0"/>
              <a:t>endometriosis</a:t>
            </a:r>
            <a:endParaRPr lang="en-US" dirty="0" smtClean="0"/>
          </a:p>
          <a:p>
            <a:r>
              <a:rPr lang="en-US" dirty="0" smtClean="0"/>
              <a:t>They took endometriosis patients and calculated the </a:t>
            </a:r>
            <a:r>
              <a:rPr lang="en-US" dirty="0"/>
              <a:t>concentration of 50 different cytokines </a:t>
            </a:r>
            <a:r>
              <a:rPr lang="en-US" dirty="0" smtClean="0"/>
              <a:t>within  </a:t>
            </a:r>
            <a:r>
              <a:rPr lang="en-US" dirty="0"/>
              <a:t>the peritoneal fluid </a:t>
            </a:r>
            <a:endParaRPr lang="en-US" dirty="0" smtClean="0"/>
          </a:p>
          <a:p>
            <a:r>
              <a:rPr lang="en-US" dirty="0" smtClean="0"/>
              <a:t>They found </a:t>
            </a:r>
            <a:r>
              <a:rPr lang="en-US" dirty="0"/>
              <a:t>a </a:t>
            </a:r>
            <a:r>
              <a:rPr lang="en-US" dirty="0" smtClean="0"/>
              <a:t>macrophage which they believe triggers these </a:t>
            </a:r>
            <a:r>
              <a:rPr lang="en-US" dirty="0" err="1" smtClean="0"/>
              <a:t>cykotines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7000" dirty="0" smtClean="0"/>
              <a:t>What did they do?</a:t>
            </a:r>
            <a:endParaRPr lang="en-US" sz="7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69" y="2286000"/>
            <a:ext cx="3094453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05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1054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Other research </a:t>
            </a:r>
          </a:p>
          <a:p>
            <a:r>
              <a:rPr lang="en-US" dirty="0" smtClean="0"/>
              <a:t>Not </a:t>
            </a:r>
            <a:r>
              <a:rPr lang="en-US" dirty="0"/>
              <a:t>many studies being done on how to address the issue </a:t>
            </a:r>
            <a:endParaRPr lang="en-US" dirty="0" smtClean="0"/>
          </a:p>
          <a:p>
            <a:r>
              <a:rPr lang="en-US" dirty="0" smtClean="0"/>
              <a:t>Doing </a:t>
            </a:r>
            <a:r>
              <a:rPr lang="en-US" dirty="0"/>
              <a:t>these experiments on primates has been restricted </a:t>
            </a:r>
          </a:p>
          <a:p>
            <a:r>
              <a:rPr lang="en-US" dirty="0" smtClean="0"/>
              <a:t>mice </a:t>
            </a:r>
            <a:r>
              <a:rPr lang="en-US" dirty="0"/>
              <a:t>don’t naturally </a:t>
            </a:r>
            <a:r>
              <a:rPr lang="en-US" dirty="0" smtClean="0"/>
              <a:t>menstruate</a:t>
            </a:r>
          </a:p>
          <a:p>
            <a:r>
              <a:rPr lang="en-US" dirty="0" smtClean="0"/>
              <a:t>Therefore</a:t>
            </a:r>
            <a:r>
              <a:rPr lang="en-US" dirty="0"/>
              <a:t>, tissue must be attached to the specific organs and then the representation may not be </a:t>
            </a:r>
            <a:r>
              <a:rPr lang="en-US" dirty="0" smtClean="0"/>
              <a:t>ideal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000" dirty="0" smtClean="0"/>
              <a:t>So why is their no cure?</a:t>
            </a:r>
            <a:endParaRPr lang="en-US" sz="5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599" y="1447800"/>
            <a:ext cx="1905001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52" y="4343400"/>
            <a:ext cx="261937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24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905000"/>
            <a:ext cx="5029200" cy="4102291"/>
          </a:xfrm>
        </p:spPr>
        <p:txBody>
          <a:bodyPr>
            <a:normAutofit/>
          </a:bodyPr>
          <a:lstStyle/>
          <a:p>
            <a:pPr algn="ctr" fontAlgn="base"/>
            <a:r>
              <a:rPr lang="en-US" dirty="0" smtClean="0"/>
              <a:t>May not be realistic because direct cause of disease is unknown</a:t>
            </a:r>
          </a:p>
          <a:p>
            <a:pPr marL="109728" indent="0" algn="ctr" fontAlgn="base">
              <a:buNone/>
            </a:pPr>
            <a:r>
              <a:rPr lang="en-US" dirty="0" smtClean="0"/>
              <a:t> </a:t>
            </a:r>
          </a:p>
          <a:p>
            <a:pPr algn="ctr" fontAlgn="base"/>
            <a:r>
              <a:rPr lang="en-US" dirty="0" smtClean="0"/>
              <a:t>Outline: bacteria that kills endometrial cells found outside of the uterus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2244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7000" dirty="0" smtClean="0"/>
              <a:t>My Design </a:t>
            </a:r>
            <a:endParaRPr lang="en-US" sz="7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693" y="1752600"/>
            <a:ext cx="36576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67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dirty="0" smtClean="0"/>
              <a:t>Native </a:t>
            </a:r>
            <a:r>
              <a:rPr lang="en-US" dirty="0"/>
              <a:t>to uterus</a:t>
            </a:r>
          </a:p>
          <a:p>
            <a:pPr algn="ctr"/>
            <a:r>
              <a:rPr lang="en-US" dirty="0"/>
              <a:t>Have the function of reducing endometrial growth </a:t>
            </a:r>
          </a:p>
          <a:p>
            <a:pPr algn="ctr"/>
            <a:r>
              <a:rPr lang="en-US" dirty="0"/>
              <a:t>Able to sense where it is (in uterus or not) because it needs to be able to destroy the cells where it shouldn’t be </a:t>
            </a:r>
          </a:p>
          <a:p>
            <a:pPr algn="ctr"/>
            <a:r>
              <a:rPr lang="en-US" dirty="0"/>
              <a:t>Able to sense if endometrial cell or not (because can’t destruct all cells</a:t>
            </a:r>
            <a:r>
              <a:rPr lang="en-US" dirty="0" smtClean="0"/>
              <a:t>)</a:t>
            </a:r>
          </a:p>
          <a:p>
            <a:pPr algn="ctr"/>
            <a:r>
              <a:rPr lang="en-US" dirty="0" smtClean="0"/>
              <a:t>Able to communicate between its species</a:t>
            </a:r>
            <a:endParaRPr lang="en-US" dirty="0"/>
          </a:p>
          <a:p>
            <a:pPr algn="ctr"/>
            <a:r>
              <a:rPr lang="en-US" dirty="0"/>
              <a:t>Able to sense how thick lining is (how much endometrium presence there is) </a:t>
            </a:r>
          </a:p>
          <a:p>
            <a:pPr algn="ctr"/>
            <a:r>
              <a:rPr lang="en-US" dirty="0"/>
              <a:t>Able to self destruct after it stops being a problem and so the bacteria doesn’t spread throughout the entire </a:t>
            </a:r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marL="109728" indent="0" algn="ctr" fontAlgn="base"/>
            <a:r>
              <a:rPr lang="en-US" dirty="0"/>
              <a:t/>
            </a:r>
            <a:br>
              <a:rPr lang="en-US" dirty="0"/>
            </a:br>
            <a:r>
              <a:rPr lang="en-US" sz="7800" dirty="0"/>
              <a:t>Bacteria </a:t>
            </a:r>
            <a:r>
              <a:rPr lang="en-US" sz="7800" dirty="0" smtClean="0"/>
              <a:t>Must </a:t>
            </a:r>
            <a:r>
              <a:rPr lang="en-US" sz="7800" dirty="0"/>
              <a:t>B</a:t>
            </a:r>
            <a:r>
              <a:rPr lang="en-US" sz="7800" dirty="0" smtClean="0"/>
              <a:t>e</a:t>
            </a:r>
            <a:r>
              <a:rPr lang="en-US" sz="7800" dirty="0"/>
              <a:t>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99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9" name="Group 4108"/>
          <p:cNvGrpSpPr/>
          <p:nvPr/>
        </p:nvGrpSpPr>
        <p:grpSpPr>
          <a:xfrm>
            <a:off x="123538" y="473041"/>
            <a:ext cx="9049185" cy="6390662"/>
            <a:chOff x="123538" y="473041"/>
            <a:chExt cx="9049185" cy="6390662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4634" y="1113253"/>
              <a:ext cx="6614732" cy="4637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Isosceles Triangle 2"/>
            <p:cNvSpPr/>
            <p:nvPr/>
          </p:nvSpPr>
          <p:spPr>
            <a:xfrm rot="19459849">
              <a:off x="2382057" y="1272480"/>
              <a:ext cx="228600" cy="41256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Isosceles Triangle 5"/>
            <p:cNvSpPr/>
            <p:nvPr/>
          </p:nvSpPr>
          <p:spPr>
            <a:xfrm rot="1326286">
              <a:off x="6235484" y="1142262"/>
              <a:ext cx="228600" cy="3810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69846" y="905410"/>
              <a:ext cx="3429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Receptors: </a:t>
              </a:r>
              <a:r>
                <a:rPr lang="en-US" dirty="0" smtClean="0"/>
                <a:t>tells bacteria where it is located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486213" y="723113"/>
              <a:ext cx="26361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Receptors:</a:t>
              </a:r>
              <a:r>
                <a:rPr lang="en-US" dirty="0" smtClean="0"/>
                <a:t> senses if endometrial cell or not</a:t>
              </a:r>
              <a:endParaRPr lang="en-US" dirty="0"/>
            </a:p>
          </p:txBody>
        </p:sp>
        <p:sp>
          <p:nvSpPr>
            <p:cNvPr id="7" name="Trapezoid 6"/>
            <p:cNvSpPr/>
            <p:nvPr/>
          </p:nvSpPr>
          <p:spPr>
            <a:xfrm rot="17575750">
              <a:off x="1306400" y="2346757"/>
              <a:ext cx="685800" cy="381000"/>
            </a:xfrm>
            <a:prstGeom prst="trapezoid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F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2400" y="1981200"/>
              <a:ext cx="13716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Marker protein (antigen): </a:t>
              </a:r>
              <a:r>
                <a:rPr lang="en-US" dirty="0" smtClean="0"/>
                <a:t>tells body that bacteria isn’t harmful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54447" y="473041"/>
              <a:ext cx="32004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 smtClean="0"/>
                <a:t>CELL DIAGRAM</a:t>
              </a:r>
              <a:endParaRPr lang="en-US" sz="3000" b="1" dirty="0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5334000" y="2499359"/>
              <a:ext cx="838199" cy="548641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19600" y="3229569"/>
              <a:ext cx="346245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Promoter:</a:t>
              </a:r>
              <a:r>
                <a:rPr lang="en-US" dirty="0" smtClean="0"/>
                <a:t> allows for transcription to start and turn on the gene</a:t>
              </a:r>
              <a:endParaRPr lang="en-US" dirty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2590800" y="1600200"/>
              <a:ext cx="912101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6" idx="3"/>
            </p:cNvCxnSpPr>
            <p:nvPr/>
          </p:nvCxnSpPr>
          <p:spPr>
            <a:xfrm flipH="1">
              <a:off x="4419600" y="1509260"/>
              <a:ext cx="1858499" cy="4421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Plaque 17"/>
            <p:cNvSpPr/>
            <p:nvPr/>
          </p:nvSpPr>
          <p:spPr>
            <a:xfrm>
              <a:off x="6278099" y="2400911"/>
              <a:ext cx="914400" cy="762000"/>
            </a:xfrm>
            <a:prstGeom prst="plaqu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98403" y="2327116"/>
              <a:ext cx="1524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Gene: </a:t>
              </a:r>
              <a:r>
                <a:rPr lang="en-US" dirty="0" smtClean="0"/>
                <a:t>reduces endometrial growth</a:t>
              </a:r>
              <a:endParaRPr lang="en-US" dirty="0"/>
            </a:p>
          </p:txBody>
        </p:sp>
        <p:sp>
          <p:nvSpPr>
            <p:cNvPr id="26" name="Isosceles Triangle 25"/>
            <p:cNvSpPr/>
            <p:nvPr/>
          </p:nvSpPr>
          <p:spPr>
            <a:xfrm rot="14888470">
              <a:off x="1268739" y="4403208"/>
              <a:ext cx="342900" cy="533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3538" y="4876800"/>
              <a:ext cx="2133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Receptors: </a:t>
              </a:r>
              <a:r>
                <a:rPr lang="en-US" dirty="0" smtClean="0"/>
                <a:t>Quorum Sensing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63940" y="5663374"/>
              <a:ext cx="4876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B0F0"/>
                  </a:solidFill>
                </a:rPr>
                <a:t>*Genes that naturally reduce endometrial growth in uterus create Cytokines (which create inflammation)… so you would have to turn off the trait that does that*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3598846" y="1752600"/>
              <a:ext cx="762000" cy="578189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00400" y="2400911"/>
              <a:ext cx="1524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Biochemical </a:t>
              </a:r>
            </a:p>
            <a:p>
              <a:r>
                <a:rPr lang="en-US" b="1" dirty="0" smtClean="0"/>
                <a:t>Cascade</a:t>
              </a:r>
              <a:endParaRPr lang="en-US" b="1" dirty="0"/>
            </a:p>
          </p:txBody>
        </p:sp>
        <p:cxnSp>
          <p:nvCxnSpPr>
            <p:cNvPr id="4096" name="Straight Arrow Connector 4095"/>
            <p:cNvCxnSpPr/>
            <p:nvPr/>
          </p:nvCxnSpPr>
          <p:spPr>
            <a:xfrm>
              <a:off x="4343400" y="2147233"/>
              <a:ext cx="838200" cy="5768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Cloud 1"/>
            <p:cNvSpPr/>
            <p:nvPr/>
          </p:nvSpPr>
          <p:spPr>
            <a:xfrm>
              <a:off x="2483336" y="3042342"/>
              <a:ext cx="1371600" cy="990600"/>
            </a:xfrm>
            <a:prstGeom prst="cloud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57565" y="4042154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Gene LYS</a:t>
              </a:r>
              <a:endParaRPr lang="en-US" dirty="0" smtClean="0"/>
            </a:p>
          </p:txBody>
        </p:sp>
        <p:cxnSp>
          <p:nvCxnSpPr>
            <p:cNvPr id="4097" name="Curved Connector 4096"/>
            <p:cNvCxnSpPr/>
            <p:nvPr/>
          </p:nvCxnSpPr>
          <p:spPr>
            <a:xfrm flipV="1">
              <a:off x="7010400" y="1552271"/>
              <a:ext cx="1295400" cy="733729"/>
            </a:xfrm>
            <a:prstGeom prst="curvedConnector3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0" name="Curved Connector 4099"/>
            <p:cNvCxnSpPr/>
            <p:nvPr/>
          </p:nvCxnSpPr>
          <p:spPr>
            <a:xfrm flipV="1">
              <a:off x="7391400" y="1752600"/>
              <a:ext cx="1447800" cy="533400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6" name="Curved Connector 4105"/>
            <p:cNvCxnSpPr/>
            <p:nvPr/>
          </p:nvCxnSpPr>
          <p:spPr>
            <a:xfrm rot="16200000" flipH="1">
              <a:off x="7780730" y="4658387"/>
              <a:ext cx="1560601" cy="1066800"/>
            </a:xfrm>
            <a:prstGeom prst="curvedConnector3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8" name="Curved Connector 4107"/>
            <p:cNvCxnSpPr/>
            <p:nvPr/>
          </p:nvCxnSpPr>
          <p:spPr>
            <a:xfrm>
              <a:off x="8305800" y="3502585"/>
              <a:ext cx="609600" cy="355082"/>
            </a:xfrm>
            <a:prstGeom prst="curvedConnector3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0" name="Curved Connector 4109"/>
            <p:cNvCxnSpPr/>
            <p:nvPr/>
          </p:nvCxnSpPr>
          <p:spPr>
            <a:xfrm flipV="1">
              <a:off x="8458201" y="2190444"/>
              <a:ext cx="533399" cy="191111"/>
            </a:xfrm>
            <a:prstGeom prst="curvedConnector3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2" name="Curved Connector 4111"/>
            <p:cNvCxnSpPr/>
            <p:nvPr/>
          </p:nvCxnSpPr>
          <p:spPr>
            <a:xfrm flipV="1">
              <a:off x="8763000" y="2590800"/>
              <a:ext cx="304800" cy="182879"/>
            </a:xfrm>
            <a:prstGeom prst="curvedConnector3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4" name="Curved Connector 4113"/>
            <p:cNvCxnSpPr/>
            <p:nvPr/>
          </p:nvCxnSpPr>
          <p:spPr>
            <a:xfrm>
              <a:off x="8686800" y="3352800"/>
              <a:ext cx="304800" cy="254518"/>
            </a:xfrm>
            <a:prstGeom prst="curvedConnector3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6" name="Curved Connector 4115"/>
            <p:cNvCxnSpPr/>
            <p:nvPr/>
          </p:nvCxnSpPr>
          <p:spPr>
            <a:xfrm rot="16200000" flipH="1">
              <a:off x="6649134" y="4327865"/>
              <a:ext cx="1484531" cy="905999"/>
            </a:xfrm>
            <a:prstGeom prst="curvedConnector3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089492" y="3841550"/>
              <a:ext cx="20832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Cytokines: </a:t>
              </a:r>
              <a:r>
                <a:rPr lang="en-US" dirty="0" smtClean="0"/>
                <a:t>target cell and cell dies</a:t>
              </a:r>
              <a:endParaRPr lang="en-US" dirty="0"/>
            </a:p>
          </p:txBody>
        </p:sp>
        <p:cxnSp>
          <p:nvCxnSpPr>
            <p:cNvPr id="20" name="Curved Connector 19"/>
            <p:cNvCxnSpPr/>
            <p:nvPr/>
          </p:nvCxnSpPr>
          <p:spPr>
            <a:xfrm>
              <a:off x="7315200" y="3276600"/>
              <a:ext cx="609600" cy="533400"/>
            </a:xfrm>
            <a:prstGeom prst="curvedConnector3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urved Connector 22"/>
            <p:cNvCxnSpPr/>
            <p:nvPr/>
          </p:nvCxnSpPr>
          <p:spPr>
            <a:xfrm>
              <a:off x="8458201" y="4626381"/>
              <a:ext cx="533399" cy="301949"/>
            </a:xfrm>
            <a:prstGeom prst="curvedConnector3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3886200" y="4349382"/>
              <a:ext cx="1371600" cy="527418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252254" y="4303215"/>
              <a:ext cx="16747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Lysozyme: Kills cell</a:t>
              </a:r>
              <a:endParaRPr lang="en-US" dirty="0"/>
            </a:p>
          </p:txBody>
        </p:sp>
        <p:cxnSp>
          <p:nvCxnSpPr>
            <p:cNvPr id="4101" name="Straight Arrow Connector 4100"/>
            <p:cNvCxnSpPr/>
            <p:nvPr/>
          </p:nvCxnSpPr>
          <p:spPr>
            <a:xfrm>
              <a:off x="3738665" y="3730354"/>
              <a:ext cx="376135" cy="5368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ight Arrow 43"/>
            <p:cNvSpPr/>
            <p:nvPr/>
          </p:nvSpPr>
          <p:spPr>
            <a:xfrm>
              <a:off x="2150007" y="4415473"/>
              <a:ext cx="838199" cy="548641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04" name="Straight Arrow Connector 4103"/>
            <p:cNvCxnSpPr>
              <a:stCxn id="26" idx="4"/>
            </p:cNvCxnSpPr>
            <p:nvPr/>
          </p:nvCxnSpPr>
          <p:spPr>
            <a:xfrm>
              <a:off x="1623880" y="4411487"/>
              <a:ext cx="433520" cy="25842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7" name="Straight Arrow Connector 4106"/>
            <p:cNvCxnSpPr/>
            <p:nvPr/>
          </p:nvCxnSpPr>
          <p:spPr>
            <a:xfrm flipV="1">
              <a:off x="2283217" y="3886200"/>
              <a:ext cx="274348" cy="60168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0132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046449"/>
              </p:ext>
            </p:extLst>
          </p:nvPr>
        </p:nvGraphicFramePr>
        <p:xfrm>
          <a:off x="1295400" y="1447800"/>
          <a:ext cx="69342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400"/>
                <a:gridCol w="2311400"/>
                <a:gridCol w="2311400"/>
              </a:tblGrid>
              <a:tr h="888529">
                <a:tc>
                  <a:txBody>
                    <a:bodyPr/>
                    <a:lstStyle/>
                    <a:p>
                      <a:r>
                        <a:rPr lang="en-US" dirty="0" smtClean="0"/>
                        <a:t>If Located</a:t>
                      </a:r>
                      <a:r>
                        <a:rPr lang="en-US" baseline="0" dirty="0" smtClean="0"/>
                        <a:t> Outside of Uterus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If</a:t>
                      </a:r>
                      <a:r>
                        <a:rPr lang="en-US" baseline="0" dirty="0" smtClean="0"/>
                        <a:t> Endometrial 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Endometrial</a:t>
                      </a:r>
                      <a:r>
                        <a:rPr lang="en-US" baseline="0" dirty="0" smtClean="0"/>
                        <a:t> Cell Would Die</a:t>
                      </a:r>
                      <a:endParaRPr lang="en-US" dirty="0"/>
                    </a:p>
                  </a:txBody>
                  <a:tcPr/>
                </a:tc>
              </a:tr>
              <a:tr h="594831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594831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741209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6584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7" y="18327"/>
            <a:ext cx="5715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7400" y="1219200"/>
            <a:ext cx="31242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-Gives the bacteria ability to communicate</a:t>
            </a:r>
          </a:p>
          <a:p>
            <a:endParaRPr lang="en-US" sz="2200" dirty="0" smtClean="0"/>
          </a:p>
          <a:p>
            <a:r>
              <a:rPr lang="en-US" sz="2200" dirty="0" smtClean="0"/>
              <a:t>-In regards to how much endometrial lining there is it can help bacteria know how thick the lining is, by how much bacteria there is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6246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sz="5000" dirty="0" smtClean="0">
                <a:solidFill>
                  <a:schemeClr val="accent2"/>
                </a:solidFill>
              </a:rPr>
              <a:t>What </a:t>
            </a:r>
            <a:r>
              <a:rPr lang="en-US" sz="5000" dirty="0">
                <a:solidFill>
                  <a:schemeClr val="accent2"/>
                </a:solidFill>
              </a:rPr>
              <a:t>is it</a:t>
            </a:r>
            <a:r>
              <a:rPr lang="en-US" sz="5000" dirty="0" smtClean="0">
                <a:solidFill>
                  <a:schemeClr val="accent2"/>
                </a:solidFill>
              </a:rPr>
              <a:t>?</a:t>
            </a:r>
          </a:p>
          <a:p>
            <a:pPr marL="109728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000" dirty="0" smtClean="0"/>
              <a:t>Background </a:t>
            </a:r>
            <a:endParaRPr lang="en-US" sz="7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648" y="2514600"/>
            <a:ext cx="4800600" cy="334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796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Less invasive </a:t>
            </a:r>
          </a:p>
          <a:p>
            <a:pPr algn="ctr"/>
            <a:r>
              <a:rPr lang="en-US" dirty="0" smtClean="0"/>
              <a:t>Less possible things that could go wrong</a:t>
            </a:r>
          </a:p>
          <a:p>
            <a:pPr algn="ctr"/>
            <a:r>
              <a:rPr lang="en-US" dirty="0" smtClean="0"/>
              <a:t>More likely fully get rid of all endometriosis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000" dirty="0" smtClean="0"/>
              <a:t>Why this is great?</a:t>
            </a:r>
            <a:endParaRPr lang="en-US" sz="7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00400"/>
            <a:ext cx="2819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00401"/>
            <a:ext cx="2628900" cy="213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200400"/>
            <a:ext cx="2143125" cy="213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0202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29200" y="1481328"/>
            <a:ext cx="3657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It not working: 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cells not being able to sense where they are</a:t>
            </a:r>
          </a:p>
          <a:p>
            <a:r>
              <a:rPr lang="en-US" dirty="0" smtClean="0"/>
              <a:t>not being able to sense how thick the lining there is</a:t>
            </a:r>
          </a:p>
          <a:p>
            <a:r>
              <a:rPr lang="en-US" dirty="0"/>
              <a:t>n</a:t>
            </a:r>
            <a:r>
              <a:rPr lang="en-US" dirty="0" smtClean="0"/>
              <a:t>ot being able to sense if endometrium cell or not </a:t>
            </a: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r>
              <a:rPr lang="en-US" b="1" dirty="0"/>
              <a:t>H</a:t>
            </a:r>
            <a:r>
              <a:rPr lang="en-US" b="1" dirty="0" smtClean="0"/>
              <a:t>ow do you get it to the necessary locations?</a:t>
            </a:r>
            <a:r>
              <a:rPr lang="en-US" b="1" dirty="0" smtClean="0"/>
              <a:t> </a:t>
            </a:r>
          </a:p>
          <a:p>
            <a:pPr marL="109728" indent="0">
              <a:buNone/>
            </a:pPr>
            <a:endParaRPr lang="en-US" b="1" dirty="0" smtClean="0"/>
          </a:p>
          <a:p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7000" dirty="0" smtClean="0"/>
              <a:t>Potential Problems</a:t>
            </a:r>
            <a:endParaRPr lang="en-US" sz="7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3962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330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Testing technology is far off</a:t>
            </a:r>
          </a:p>
          <a:p>
            <a:r>
              <a:rPr lang="en-US" dirty="0" smtClean="0"/>
              <a:t>Can’t be tested on primates </a:t>
            </a:r>
          </a:p>
          <a:p>
            <a:r>
              <a:rPr lang="en-US" dirty="0" smtClean="0"/>
              <a:t>Eventually…. </a:t>
            </a:r>
          </a:p>
          <a:p>
            <a:r>
              <a:rPr lang="en-US" dirty="0" smtClean="0"/>
              <a:t>But for now, what’s important is educating on the issue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3539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7000" dirty="0" smtClean="0"/>
              <a:t>Testing</a:t>
            </a:r>
            <a:endParaRPr lang="en-US" sz="7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00200"/>
            <a:ext cx="3657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853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>
                <a:hlinkClick r:id="rId2"/>
              </a:rPr>
              <a:t>http://www.medicalnewstoday.com/articles/149109.php</a:t>
            </a:r>
            <a:r>
              <a:rPr lang="en-US" dirty="0"/>
              <a:t> </a:t>
            </a:r>
          </a:p>
          <a:p>
            <a:r>
              <a:rPr lang="en-US" u="sng" dirty="0">
                <a:hlinkClick r:id="rId3"/>
              </a:rPr>
              <a:t>http://www.medicalnewstoday.com/articles/288356.php</a:t>
            </a:r>
            <a:r>
              <a:rPr lang="en-US" dirty="0"/>
              <a:t> </a:t>
            </a:r>
          </a:p>
          <a:p>
            <a:r>
              <a:rPr lang="en-US" u="sng" dirty="0">
                <a:hlinkClick r:id="rId4"/>
              </a:rPr>
              <a:t>http://web.mit.edu/cgr/research.html</a:t>
            </a:r>
            <a:r>
              <a:rPr lang="en-US" dirty="0"/>
              <a:t> </a:t>
            </a:r>
          </a:p>
          <a:p>
            <a:r>
              <a:rPr lang="en-US" u="sng" dirty="0">
                <a:hlinkClick r:id="rId5"/>
              </a:rPr>
              <a:t>http://www.medscape.com/viewarticle/775401</a:t>
            </a:r>
            <a:r>
              <a:rPr lang="en-US" dirty="0"/>
              <a:t> </a:t>
            </a:r>
          </a:p>
          <a:p>
            <a:r>
              <a:rPr lang="en-US" u="sng" dirty="0">
                <a:hlinkClick r:id="rId6"/>
              </a:rPr>
              <a:t>https://en.wikipedia.org/wiki/Lipopolysaccharide#Functions_in_bacteria</a:t>
            </a:r>
            <a:r>
              <a:rPr lang="en-US" dirty="0"/>
              <a:t> </a:t>
            </a:r>
          </a:p>
          <a:p>
            <a:r>
              <a:rPr lang="en-US" u="sng" dirty="0">
                <a:hlinkClick r:id="rId7"/>
              </a:rPr>
              <a:t>https://en.wikipedia.org/wiki/Prostaglandin_E2</a:t>
            </a:r>
            <a:r>
              <a:rPr lang="en-US" dirty="0"/>
              <a:t> </a:t>
            </a:r>
          </a:p>
          <a:p>
            <a:r>
              <a:rPr lang="en-US" u="sng" dirty="0">
                <a:hlinkClick r:id="rId8"/>
              </a:rPr>
              <a:t>https://askabiologist.asu.edu/receptors-and-cell-surface-markers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(Websites)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656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2800" dirty="0">
                <a:hlinkClick r:id="rId2"/>
              </a:rPr>
              <a:t>http://www.medicalnewstoday.com/articles/149109.php</a:t>
            </a:r>
            <a:endParaRPr lang="en-US" sz="2800" dirty="0"/>
          </a:p>
          <a:p>
            <a:r>
              <a:rPr lang="en-US" sz="2800" dirty="0">
                <a:hlinkClick r:id="rId3"/>
              </a:rPr>
              <a:t>http://www.getwestlondon.co.uk/news/west-london-news/dont-suffer-period-pain-silence-11014708</a:t>
            </a:r>
            <a:endParaRPr lang="en-US" sz="2800" dirty="0"/>
          </a:p>
          <a:p>
            <a:r>
              <a:rPr lang="en-US" sz="2800" dirty="0">
                <a:hlinkClick r:id="rId4"/>
              </a:rPr>
              <a:t>http://knowyourmeme.com/memes/pony-reactions</a:t>
            </a:r>
            <a:endParaRPr lang="en-US" sz="2800" dirty="0"/>
          </a:p>
          <a:p>
            <a:r>
              <a:rPr lang="en-US" sz="2800" dirty="0">
                <a:hlinkClick r:id="rId5"/>
              </a:rPr>
              <a:t>https://memegenerator.net/instance/32619347</a:t>
            </a:r>
            <a:r>
              <a:rPr lang="en-US" sz="2800" dirty="0"/>
              <a:t> </a:t>
            </a:r>
          </a:p>
          <a:p>
            <a:r>
              <a:rPr lang="en-US" sz="2800" dirty="0">
                <a:hlinkClick r:id="rId6"/>
              </a:rPr>
              <a:t>https://memegenerator.net/instance/60001524</a:t>
            </a:r>
            <a:r>
              <a:rPr lang="en-US" sz="2800" dirty="0"/>
              <a:t> </a:t>
            </a:r>
          </a:p>
          <a:p>
            <a:r>
              <a:rPr lang="en-US" sz="2800" dirty="0">
                <a:hlinkClick r:id="rId7"/>
              </a:rPr>
              <a:t>http://joyreactor.com/post/425188</a:t>
            </a:r>
            <a:r>
              <a:rPr lang="en-US" sz="2800" dirty="0"/>
              <a:t> </a:t>
            </a:r>
          </a:p>
          <a:p>
            <a:r>
              <a:rPr lang="en-US" sz="2800" dirty="0">
                <a:hlinkClick r:id="rId8"/>
              </a:rPr>
              <a:t>http://simpsons.wikia.com/wiki/Woo_Hoo</a:t>
            </a:r>
            <a:r>
              <a:rPr lang="en-US" sz="2800" dirty="0"/>
              <a:t> </a:t>
            </a:r>
          </a:p>
          <a:p>
            <a:r>
              <a:rPr lang="en-US" sz="2800" dirty="0">
                <a:hlinkClick r:id="rId9"/>
              </a:rPr>
              <a:t>http://www.sinobiological.com/Cytokines-information-cytokine.html</a:t>
            </a:r>
            <a:endParaRPr lang="en-US" sz="2800" dirty="0"/>
          </a:p>
          <a:p>
            <a:r>
              <a:rPr lang="en-US" sz="2800" dirty="0">
                <a:hlinkClick r:id="rId10"/>
              </a:rPr>
              <a:t>http://www.christopherjamesclark.com/blog/low-carb-diets-decrease-inflammation/</a:t>
            </a:r>
            <a:r>
              <a:rPr lang="en-US" sz="2800" dirty="0"/>
              <a:t> </a:t>
            </a:r>
          </a:p>
          <a:p>
            <a:r>
              <a:rPr lang="en-US" sz="2800" dirty="0">
                <a:hlinkClick r:id="rId11"/>
              </a:rPr>
              <a:t>http://www.wsj.com/articles/SB10000872396390443768804578036580428448760</a:t>
            </a:r>
            <a:endParaRPr lang="en-US" sz="2800" dirty="0"/>
          </a:p>
          <a:p>
            <a:r>
              <a:rPr lang="en-US" sz="2800" dirty="0">
                <a:hlinkClick r:id="rId12"/>
              </a:rPr>
              <a:t>https://www.pinterest.com/explore/monkeys/</a:t>
            </a:r>
            <a:r>
              <a:rPr lang="en-US" sz="2800" dirty="0"/>
              <a:t> </a:t>
            </a:r>
            <a:endParaRPr lang="en-US" sz="2800" dirty="0" smtClean="0"/>
          </a:p>
          <a:p>
            <a:r>
              <a:rPr lang="en-US" sz="2800" dirty="0">
                <a:hlinkClick r:id="rId13"/>
              </a:rPr>
              <a:t>http://</a:t>
            </a:r>
            <a:r>
              <a:rPr lang="en-US" sz="2800" dirty="0" smtClean="0">
                <a:hlinkClick r:id="rId13"/>
              </a:rPr>
              <a:t>animal-dream.com/monkey.html</a:t>
            </a:r>
            <a:r>
              <a:rPr lang="en-US" sz="2800" dirty="0" smtClean="0"/>
              <a:t> </a:t>
            </a:r>
          </a:p>
          <a:p>
            <a:r>
              <a:rPr lang="en-US" sz="2800" dirty="0">
                <a:hlinkClick r:id="rId14"/>
              </a:rPr>
              <a:t>https://</a:t>
            </a:r>
            <a:r>
              <a:rPr lang="en-US" sz="2800" dirty="0" smtClean="0">
                <a:hlinkClick r:id="rId14"/>
              </a:rPr>
              <a:t>memegenerator.net/instance/56526751</a:t>
            </a:r>
            <a:endParaRPr lang="en-US" sz="2800" dirty="0" smtClean="0"/>
          </a:p>
          <a:p>
            <a:r>
              <a:rPr lang="en-US" sz="2800" dirty="0">
                <a:hlinkClick r:id="rId15"/>
              </a:rPr>
              <a:t>http://</a:t>
            </a:r>
            <a:r>
              <a:rPr lang="en-US" sz="2800" dirty="0" smtClean="0">
                <a:hlinkClick r:id="rId15"/>
              </a:rPr>
              <a:t>molbio.princeton.edu/labs/bassler/research</a:t>
            </a:r>
            <a:endParaRPr lang="en-US" sz="2800" dirty="0" smtClean="0"/>
          </a:p>
          <a:p>
            <a:r>
              <a:rPr lang="en-US" sz="2800" dirty="0">
                <a:hlinkClick r:id="rId16"/>
              </a:rPr>
              <a:t>https://</a:t>
            </a:r>
            <a:r>
              <a:rPr lang="en-US" sz="2800" dirty="0" smtClean="0">
                <a:hlinkClick r:id="rId16"/>
              </a:rPr>
              <a:t>www.researchgate.net/figure/8498787_fig3_Figure-1-The-artificial-riboregulator-system-used-to-control-post-transcriptional-gene</a:t>
            </a:r>
            <a:endParaRPr lang="en-US" sz="2800" dirty="0" smtClean="0"/>
          </a:p>
          <a:p>
            <a:r>
              <a:rPr lang="en-US" sz="2800" dirty="0">
                <a:hlinkClick r:id="rId17"/>
              </a:rPr>
              <a:t>http://www.kappit.com/tag/yasss-meme</a:t>
            </a:r>
            <a:r>
              <a:rPr lang="en-US" sz="2800" dirty="0" smtClean="0">
                <a:hlinkClick r:id="rId17"/>
              </a:rPr>
              <a:t>/</a:t>
            </a:r>
            <a:endParaRPr lang="en-US" sz="2800" dirty="0" smtClean="0"/>
          </a:p>
          <a:p>
            <a:r>
              <a:rPr lang="en-US" sz="2800" dirty="0">
                <a:hlinkClick r:id="rId18"/>
              </a:rPr>
              <a:t>http://</a:t>
            </a:r>
            <a:r>
              <a:rPr lang="en-US" sz="2800" dirty="0" smtClean="0">
                <a:hlinkClick r:id="rId18"/>
              </a:rPr>
              <a:t>knowyourmeme.com/photos/930538-fairly-odd-parents</a:t>
            </a:r>
            <a:endParaRPr lang="en-US" sz="2800" dirty="0" smtClean="0"/>
          </a:p>
          <a:p>
            <a:r>
              <a:rPr lang="en-US" sz="2800" dirty="0">
                <a:hlinkClick r:id="rId19"/>
              </a:rPr>
              <a:t>http://</a:t>
            </a:r>
            <a:r>
              <a:rPr lang="en-US" sz="2800" dirty="0" smtClean="0">
                <a:hlinkClick r:id="rId19"/>
              </a:rPr>
              <a:t>i.politicomments.com/sn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 (Images)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1222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7000" dirty="0" smtClean="0"/>
              <a:t>Thank You</a:t>
            </a:r>
            <a:endParaRPr lang="en-US" sz="7000" dirty="0"/>
          </a:p>
        </p:txBody>
      </p:sp>
    </p:spTree>
    <p:extLst>
      <p:ext uri="{BB962C8B-B14F-4D97-AF65-F5344CB8AC3E}">
        <p14:creationId xmlns:p14="http://schemas.microsoft.com/office/powerpoint/2010/main" val="311051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is Affected?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39456"/>
            <a:ext cx="7011939" cy="4958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25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n-US" b="1" dirty="0" smtClean="0"/>
              <a:t>-Unknown </a:t>
            </a:r>
          </a:p>
          <a:p>
            <a:pPr marL="109728" indent="0">
              <a:buNone/>
            </a:pPr>
            <a:r>
              <a:rPr lang="en-US" dirty="0" smtClean="0"/>
              <a:t>-Retrograde menstruation</a:t>
            </a:r>
          </a:p>
          <a:p>
            <a:pPr marL="109728" indent="0">
              <a:buNone/>
            </a:pPr>
            <a:r>
              <a:rPr lang="en-US" dirty="0" smtClean="0"/>
              <a:t>-</a:t>
            </a:r>
            <a:r>
              <a:rPr lang="en-US" dirty="0"/>
              <a:t>Embryonic cell </a:t>
            </a:r>
            <a:r>
              <a:rPr lang="en-US" dirty="0" smtClean="0"/>
              <a:t>growth</a:t>
            </a:r>
          </a:p>
          <a:p>
            <a:pPr marL="109728" indent="0">
              <a:buNone/>
            </a:pPr>
            <a:r>
              <a:rPr lang="en-US" dirty="0" smtClean="0"/>
              <a:t>-</a:t>
            </a:r>
            <a:r>
              <a:rPr lang="en-US" dirty="0"/>
              <a:t>Fetal </a:t>
            </a:r>
            <a:r>
              <a:rPr lang="en-US" dirty="0" smtClean="0"/>
              <a:t>development</a:t>
            </a:r>
          </a:p>
          <a:p>
            <a:pPr marL="109728" indent="0">
              <a:buNone/>
            </a:pPr>
            <a:r>
              <a:rPr lang="en-US" dirty="0" smtClean="0"/>
              <a:t>-Surgical scar</a:t>
            </a:r>
          </a:p>
          <a:p>
            <a:pPr marL="109728" indent="0">
              <a:buNone/>
            </a:pPr>
            <a:r>
              <a:rPr lang="en-US" dirty="0" smtClean="0"/>
              <a:t>-</a:t>
            </a:r>
            <a:r>
              <a:rPr lang="en-US" dirty="0"/>
              <a:t>Endometrial cell </a:t>
            </a:r>
            <a:r>
              <a:rPr lang="en-US" dirty="0" smtClean="0"/>
              <a:t>transport</a:t>
            </a:r>
          </a:p>
          <a:p>
            <a:pPr marL="109728" indent="0">
              <a:buNone/>
            </a:pPr>
            <a:r>
              <a:rPr lang="en-US" dirty="0" smtClean="0"/>
              <a:t>-Genetics</a:t>
            </a:r>
          </a:p>
          <a:p>
            <a:pPr marL="109728" indent="0">
              <a:buNone/>
            </a:pPr>
            <a:r>
              <a:rPr lang="en-US" dirty="0" smtClean="0"/>
              <a:t>-faulty </a:t>
            </a:r>
            <a:r>
              <a:rPr lang="en-US" dirty="0"/>
              <a:t>immune </a:t>
            </a:r>
            <a:r>
              <a:rPr lang="en-US" dirty="0" smtClean="0"/>
              <a:t>system</a:t>
            </a:r>
          </a:p>
          <a:p>
            <a:pPr marL="109728" indent="0">
              <a:buNone/>
            </a:pPr>
            <a:r>
              <a:rPr lang="en-US" dirty="0"/>
              <a:t>-</a:t>
            </a:r>
            <a:r>
              <a:rPr lang="en-US" dirty="0" smtClean="0"/>
              <a:t>overproduction </a:t>
            </a:r>
            <a:r>
              <a:rPr lang="en-US" dirty="0"/>
              <a:t>of the </a:t>
            </a:r>
            <a:r>
              <a:rPr lang="en-US" dirty="0" smtClean="0"/>
              <a:t>hormone estrogen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700" dirty="0"/>
              <a:t>What causes </a:t>
            </a:r>
            <a:r>
              <a:rPr lang="en-US" sz="6700" dirty="0" smtClean="0"/>
              <a:t>it?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914526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522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57150" y="1447800"/>
            <a:ext cx="9277350" cy="1676400"/>
          </a:xfrm>
        </p:spPr>
        <p:txBody>
          <a:bodyPr>
            <a:normAutofit fontScale="77500" lnSpcReduction="20000"/>
          </a:bodyPr>
          <a:lstStyle/>
          <a:p>
            <a:pPr marL="109728" indent="0" algn="ctr">
              <a:buNone/>
            </a:pPr>
            <a:r>
              <a:rPr lang="en-US" sz="5000" dirty="0" smtClean="0">
                <a:solidFill>
                  <a:schemeClr val="accent2"/>
                </a:solidFill>
              </a:rPr>
              <a:t>Reproductive Issue</a:t>
            </a:r>
          </a:p>
          <a:p>
            <a:pPr marL="109728" indent="0" algn="ctr">
              <a:buNone/>
            </a:pPr>
            <a:r>
              <a:rPr lang="en-US" sz="5000" dirty="0" smtClean="0">
                <a:solidFill>
                  <a:schemeClr val="accent2"/>
                </a:solidFill>
              </a:rPr>
              <a:t>and</a:t>
            </a:r>
          </a:p>
          <a:p>
            <a:pPr marL="109728" indent="0" algn="ctr">
              <a:buNone/>
            </a:pPr>
            <a:r>
              <a:rPr lang="en-US" sz="5000" dirty="0" smtClean="0">
                <a:solidFill>
                  <a:schemeClr val="accent2"/>
                </a:solidFill>
              </a:rPr>
              <a:t>Women’s Issue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0050" y="609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800" dirty="0" smtClean="0"/>
              <a:t>Stigma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24200"/>
            <a:ext cx="598170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649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942" y="2057400"/>
            <a:ext cx="3509058" cy="350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09600" y="2133600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dirty="0" smtClean="0"/>
              <a:t>92% of women with heavy menstrual cramps said that it caused them discomfort and frustration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68% said that it took over their lives and influenced their daily activities 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including 18% who said they had to miss work as a result of it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54980" y="304800"/>
            <a:ext cx="91989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dirty="0" smtClean="0">
                <a:solidFill>
                  <a:schemeClr val="accent1"/>
                </a:solidFill>
              </a:rPr>
              <a:t>Cramps…</a:t>
            </a:r>
          </a:p>
          <a:p>
            <a:pPr algn="ctr"/>
            <a:r>
              <a:rPr lang="en-US" sz="5000" dirty="0" smtClean="0">
                <a:solidFill>
                  <a:schemeClr val="accent1"/>
                </a:solidFill>
              </a:rPr>
              <a:t> the Horrors Reality </a:t>
            </a:r>
            <a:r>
              <a:rPr lang="en-US" sz="5000" dirty="0">
                <a:solidFill>
                  <a:schemeClr val="accent1"/>
                </a:solidFill>
              </a:rPr>
              <a:t>B</a:t>
            </a:r>
            <a:r>
              <a:rPr lang="en-US" sz="5000" dirty="0" smtClean="0">
                <a:solidFill>
                  <a:schemeClr val="accent1"/>
                </a:solidFill>
              </a:rPr>
              <a:t>rings</a:t>
            </a:r>
            <a:r>
              <a:rPr lang="en-US" sz="5000" dirty="0" smtClean="0"/>
              <a:t>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23459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do We Care?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Short-term 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Long-term 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</a:t>
            </a:r>
            <a:r>
              <a:rPr lang="en-US" dirty="0" smtClean="0"/>
              <a:t>eavy </a:t>
            </a:r>
            <a:r>
              <a:rPr lang="en-US" dirty="0"/>
              <a:t>menstrual </a:t>
            </a:r>
            <a:r>
              <a:rPr lang="en-US" dirty="0" smtClean="0"/>
              <a:t>cramps</a:t>
            </a:r>
          </a:p>
          <a:p>
            <a:r>
              <a:rPr lang="en-US" dirty="0"/>
              <a:t>C</a:t>
            </a:r>
            <a:r>
              <a:rPr lang="en-US" dirty="0" smtClean="0"/>
              <a:t>hronic </a:t>
            </a:r>
            <a:r>
              <a:rPr lang="en-US" dirty="0"/>
              <a:t>lower back or pelvic </a:t>
            </a:r>
            <a:r>
              <a:rPr lang="en-US" dirty="0" smtClean="0"/>
              <a:t>pains</a:t>
            </a:r>
          </a:p>
          <a:p>
            <a:r>
              <a:rPr lang="en-US" dirty="0"/>
              <a:t>L</a:t>
            </a:r>
            <a:r>
              <a:rPr lang="en-US" dirty="0" smtClean="0"/>
              <a:t>onger </a:t>
            </a:r>
            <a:r>
              <a:rPr lang="en-US" dirty="0"/>
              <a:t>periods (greater than seven days</a:t>
            </a:r>
            <a:r>
              <a:rPr lang="en-US" dirty="0" smtClean="0"/>
              <a:t>)</a:t>
            </a:r>
          </a:p>
          <a:p>
            <a:r>
              <a:rPr lang="en-US" dirty="0"/>
              <a:t>B</a:t>
            </a:r>
            <a:r>
              <a:rPr lang="en-US" dirty="0" smtClean="0"/>
              <a:t>owel </a:t>
            </a:r>
            <a:r>
              <a:rPr lang="en-US" dirty="0"/>
              <a:t>or urinary </a:t>
            </a:r>
            <a:r>
              <a:rPr lang="en-US" dirty="0" smtClean="0"/>
              <a:t>problems</a:t>
            </a:r>
          </a:p>
          <a:p>
            <a:r>
              <a:rPr lang="en-US" dirty="0" smtClean="0"/>
              <a:t>Nausea and vomiting</a:t>
            </a:r>
          </a:p>
          <a:p>
            <a:r>
              <a:rPr lang="en-US" dirty="0" smtClean="0"/>
              <a:t>Inflammation</a:t>
            </a:r>
          </a:p>
          <a:p>
            <a:r>
              <a:rPr lang="en-US" dirty="0" smtClean="0"/>
              <a:t>Fatigue</a:t>
            </a:r>
          </a:p>
          <a:p>
            <a:r>
              <a:rPr lang="en-US" dirty="0"/>
              <a:t>S</a:t>
            </a:r>
            <a:r>
              <a:rPr lang="en-US" dirty="0" smtClean="0"/>
              <a:t>potting </a:t>
            </a:r>
            <a:r>
              <a:rPr lang="en-US" dirty="0"/>
              <a:t>or bleeding at inappropriate parts of the </a:t>
            </a:r>
            <a:r>
              <a:rPr lang="en-US" dirty="0" smtClean="0"/>
              <a:t>month</a:t>
            </a:r>
          </a:p>
          <a:p>
            <a:r>
              <a:rPr lang="en-US" dirty="0"/>
              <a:t>P</a:t>
            </a:r>
            <a:r>
              <a:rPr lang="en-US" dirty="0" smtClean="0"/>
              <a:t>ainful sex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Infertility</a:t>
            </a:r>
          </a:p>
          <a:p>
            <a:r>
              <a:rPr lang="en-US" dirty="0"/>
              <a:t>O</a:t>
            </a:r>
            <a:r>
              <a:rPr lang="en-US" dirty="0" smtClean="0"/>
              <a:t>varian cancer</a:t>
            </a:r>
          </a:p>
          <a:p>
            <a:r>
              <a:rPr lang="en-US" dirty="0"/>
              <a:t>O</a:t>
            </a:r>
            <a:r>
              <a:rPr lang="en-US" dirty="0" smtClean="0"/>
              <a:t>varian cysts</a:t>
            </a:r>
          </a:p>
          <a:p>
            <a:r>
              <a:rPr lang="en-US" dirty="0" smtClean="0"/>
              <a:t>Depression</a:t>
            </a:r>
          </a:p>
          <a:p>
            <a:r>
              <a:rPr lang="en-US" dirty="0"/>
              <a:t>S</a:t>
            </a:r>
            <a:r>
              <a:rPr lang="en-US" dirty="0" smtClean="0"/>
              <a:t>carring </a:t>
            </a:r>
            <a:r>
              <a:rPr lang="en-US" dirty="0"/>
              <a:t>of the ovaries and fallopian tubes </a:t>
            </a:r>
          </a:p>
          <a:p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cause preterm labor in pregnant </a:t>
            </a:r>
            <a:r>
              <a:rPr lang="en-US" dirty="0" smtClean="0"/>
              <a:t>women</a:t>
            </a:r>
          </a:p>
          <a:p>
            <a:r>
              <a:rPr lang="en-US" dirty="0"/>
              <a:t>H</a:t>
            </a:r>
            <a:r>
              <a:rPr lang="en-US" dirty="0" smtClean="0"/>
              <a:t>eavy </a:t>
            </a:r>
            <a:r>
              <a:rPr lang="en-US" dirty="0"/>
              <a:t>menstrual cramps can also lead to </a:t>
            </a:r>
            <a:r>
              <a:rPr lang="en-US" dirty="0" smtClean="0"/>
              <a:t>anemia </a:t>
            </a:r>
          </a:p>
        </p:txBody>
      </p:sp>
    </p:spTree>
    <p:extLst>
      <p:ext uri="{BB962C8B-B14F-4D97-AF65-F5344CB8AC3E}">
        <p14:creationId xmlns:p14="http://schemas.microsoft.com/office/powerpoint/2010/main" val="32151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7450" y="0"/>
            <a:ext cx="4195431" cy="28956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/>
              <a:t>Cure? </a:t>
            </a:r>
            <a:br>
              <a:rPr lang="en-US" sz="6000" dirty="0" smtClean="0"/>
            </a:br>
            <a:r>
              <a:rPr lang="en-US" sz="6000" dirty="0" smtClean="0"/>
              <a:t>As if</a:t>
            </a:r>
            <a:endParaRPr lang="en-US" sz="6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3124200"/>
            <a:ext cx="4419600" cy="762000"/>
          </a:xfrm>
        </p:spPr>
        <p:txBody>
          <a:bodyPr/>
          <a:lstStyle/>
          <a:p>
            <a:pPr algn="ctr"/>
            <a:r>
              <a:rPr lang="en-US" dirty="0" smtClean="0"/>
              <a:t>Less Invasive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62981" y="3124200"/>
            <a:ext cx="4343401" cy="762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But If that doesn’t work..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0" y="3962400"/>
            <a:ext cx="4497388" cy="2895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</a:rPr>
              <a:t>Meant to maintain symptoms </a:t>
            </a:r>
          </a:p>
          <a:p>
            <a:pPr marL="109728" indent="0" algn="ctr">
              <a:buNone/>
            </a:pPr>
            <a:endParaRPr lang="en-US" dirty="0" smtClean="0">
              <a:solidFill>
                <a:srgbClr val="000000"/>
              </a:solidFill>
              <a:latin typeface="Arial"/>
            </a:endParaRPr>
          </a:p>
          <a:p>
            <a:pPr marL="109728" indent="0" algn="ctr">
              <a:buNone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Examples: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</a:rPr>
              <a:t>Over the counter medications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</a:rPr>
              <a:t>hormone control 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3581" y="3962400"/>
            <a:ext cx="4510419" cy="28194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</a:rPr>
              <a:t>Meant as a last resort </a:t>
            </a:r>
          </a:p>
          <a:p>
            <a:pPr marL="109728" indent="0" algn="ctr">
              <a:buNone/>
            </a:pPr>
            <a:endParaRPr lang="en-US" dirty="0" smtClean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Arial"/>
              </a:rPr>
              <a:t>Hysterectomy (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removal of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the uterus)</a:t>
            </a:r>
          </a:p>
          <a:p>
            <a:pPr marL="109728" indent="0" algn="ctr">
              <a:buNone/>
            </a:pPr>
            <a:endParaRPr lang="en-US" dirty="0" smtClean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US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urgery </a:t>
            </a:r>
            <a:r>
              <a:rPr lang="en-US" dirty="0">
                <a:solidFill>
                  <a:srgbClr val="000000"/>
                </a:solidFill>
                <a:latin typeface="Arial"/>
              </a:rPr>
              <a:t>results in terrible pain and the inability to get pregnant in the 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future </a:t>
            </a:r>
            <a:endParaRPr lang="en-US" dirty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66"/>
            <a:ext cx="3012133" cy="2896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370" y="0"/>
            <a:ext cx="3053630" cy="289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87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33985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MIT</a:t>
            </a:r>
            <a:endParaRPr lang="en-US" sz="80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36901"/>
            <a:ext cx="2743200" cy="4025699"/>
          </a:xfrm>
        </p:spPr>
        <p:txBody>
          <a:bodyPr>
            <a:normAutofit fontScale="85000" lnSpcReduction="10000"/>
          </a:bodyPr>
          <a:lstStyle/>
          <a:p>
            <a:pPr marL="109728" indent="0" algn="ctr">
              <a:buNone/>
            </a:pPr>
            <a:endParaRPr lang="en-US" sz="4000" dirty="0" smtClean="0">
              <a:solidFill>
                <a:schemeClr val="accent2"/>
              </a:solidFill>
            </a:endParaRPr>
          </a:p>
          <a:p>
            <a:pPr marL="109728" indent="0" algn="ctr">
              <a:buNone/>
            </a:pPr>
            <a:r>
              <a:rPr lang="en-US" sz="8000" dirty="0" smtClean="0">
                <a:solidFill>
                  <a:schemeClr val="accent2"/>
                </a:solidFill>
              </a:rPr>
              <a:t>What?</a:t>
            </a:r>
          </a:p>
          <a:p>
            <a:pPr marL="109728" indent="0" algn="ctr">
              <a:buNone/>
            </a:pPr>
            <a:r>
              <a:rPr lang="en-US" sz="2900" dirty="0" smtClean="0"/>
              <a:t>Trying </a:t>
            </a:r>
            <a:r>
              <a:rPr lang="en-US" sz="2900" dirty="0"/>
              <a:t>to make a safer and less consequential treatment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91200" y="1460700"/>
            <a:ext cx="3352800" cy="4025699"/>
          </a:xfrm>
        </p:spPr>
        <p:txBody>
          <a:bodyPr/>
          <a:lstStyle/>
          <a:p>
            <a:pPr marL="109728" indent="0" algn="ctr">
              <a:buNone/>
            </a:pPr>
            <a:endParaRPr lang="en-US" sz="4000" dirty="0" smtClean="0">
              <a:solidFill>
                <a:schemeClr val="accent2"/>
              </a:solidFill>
            </a:endParaRPr>
          </a:p>
          <a:p>
            <a:pPr marL="109728" indent="0" algn="ctr">
              <a:buNone/>
            </a:pPr>
            <a:r>
              <a:rPr lang="en-US" sz="6800" dirty="0" smtClean="0">
                <a:solidFill>
                  <a:schemeClr val="accent2"/>
                </a:solidFill>
              </a:rPr>
              <a:t>Who?</a:t>
            </a:r>
          </a:p>
          <a:p>
            <a:pPr marL="109728" indent="0" algn="ctr">
              <a:buNone/>
            </a:pPr>
            <a:r>
              <a:rPr lang="en-US" sz="2500" dirty="0" smtClean="0"/>
              <a:t>Prof.</a:t>
            </a:r>
          </a:p>
          <a:p>
            <a:pPr marL="109728" indent="0" algn="ctr">
              <a:buNone/>
            </a:pPr>
            <a:r>
              <a:rPr lang="en-US" sz="2500" dirty="0" err="1" smtClean="0"/>
              <a:t>Katzenellenbogen</a:t>
            </a:r>
            <a:r>
              <a:rPr lang="en-US" sz="2500" dirty="0" smtClean="0"/>
              <a:t> </a:t>
            </a:r>
            <a:r>
              <a:rPr lang="en-US" sz="2500" dirty="0"/>
              <a:t>and his </a:t>
            </a:r>
            <a:r>
              <a:rPr lang="en-US" sz="2500" dirty="0" smtClean="0"/>
              <a:t>colleagues</a:t>
            </a:r>
            <a:endParaRPr lang="en-US" sz="25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60699"/>
            <a:ext cx="2895600" cy="4025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64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3156</TotalTime>
  <Words>880</Words>
  <Application>Microsoft Office PowerPoint</Application>
  <PresentationFormat>On-screen Show (4:3)</PresentationFormat>
  <Paragraphs>182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Concourse</vt:lpstr>
      <vt:lpstr>Endometriosis</vt:lpstr>
      <vt:lpstr>Background </vt:lpstr>
      <vt:lpstr>Who is Affected?</vt:lpstr>
      <vt:lpstr>What causes it? </vt:lpstr>
      <vt:lpstr>Stigma </vt:lpstr>
      <vt:lpstr>PowerPoint Presentation</vt:lpstr>
      <vt:lpstr>Why do We Care?</vt:lpstr>
      <vt:lpstr>Cure?  As if</vt:lpstr>
      <vt:lpstr>MIT</vt:lpstr>
      <vt:lpstr>How did they do this?</vt:lpstr>
      <vt:lpstr>What did their Research Prove?</vt:lpstr>
      <vt:lpstr>PowerPoint Presentation</vt:lpstr>
      <vt:lpstr>What did they do?</vt:lpstr>
      <vt:lpstr>So why is their no cure?</vt:lpstr>
      <vt:lpstr>My Design </vt:lpstr>
      <vt:lpstr> Bacteria Must Be: </vt:lpstr>
      <vt:lpstr>PowerPoint Presentation</vt:lpstr>
      <vt:lpstr>PowerPoint Presentation</vt:lpstr>
      <vt:lpstr>PowerPoint Presentation</vt:lpstr>
      <vt:lpstr>Why this is great?</vt:lpstr>
      <vt:lpstr>Potential Problems</vt:lpstr>
      <vt:lpstr>Testing</vt:lpstr>
      <vt:lpstr>Bibliography (Websites)</vt:lpstr>
      <vt:lpstr>Bibliography (Images)</vt:lpstr>
      <vt:lpstr>Thank You</vt:lpstr>
    </vt:vector>
  </TitlesOfParts>
  <Company>UCSF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Endometriosis</dc:title>
  <dc:creator>nikka</dc:creator>
  <cp:lastModifiedBy>nikka</cp:lastModifiedBy>
  <cp:revision>74</cp:revision>
  <dcterms:created xsi:type="dcterms:W3CDTF">2016-08-01T13:21:50Z</dcterms:created>
  <dcterms:modified xsi:type="dcterms:W3CDTF">2016-08-05T12:15:51Z</dcterms:modified>
</cp:coreProperties>
</file>